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52" r:id="rId2"/>
    <p:sldId id="766" r:id="rId3"/>
    <p:sldId id="767" r:id="rId4"/>
    <p:sldId id="768" r:id="rId5"/>
    <p:sldId id="769" r:id="rId6"/>
    <p:sldId id="770" r:id="rId7"/>
    <p:sldId id="596" r:id="rId8"/>
    <p:sldId id="771" r:id="rId9"/>
    <p:sldId id="772" r:id="rId10"/>
    <p:sldId id="774" r:id="rId11"/>
    <p:sldId id="773" r:id="rId12"/>
    <p:sldId id="775" r:id="rId13"/>
    <p:sldId id="760" r:id="rId14"/>
    <p:sldId id="763" r:id="rId15"/>
    <p:sldId id="597" r:id="rId16"/>
    <p:sldId id="764" r:id="rId17"/>
    <p:sldId id="765" r:id="rId18"/>
    <p:sldId id="598" r:id="rId19"/>
  </p:sldIdLst>
  <p:sldSz cx="9144000" cy="6858000" type="screen4x3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36DED"/>
    <a:srgbClr val="9933FF"/>
    <a:srgbClr val="CC66FF"/>
    <a:srgbClr val="0066FF"/>
    <a:srgbClr val="FF3300"/>
    <a:srgbClr val="FAAAA4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 autoAdjust="0"/>
    <p:restoredTop sz="88163" autoAdjust="0"/>
  </p:normalViewPr>
  <p:slideViewPr>
    <p:cSldViewPr>
      <p:cViewPr varScale="1">
        <p:scale>
          <a:sx n="112" d="100"/>
          <a:sy n="112" d="100"/>
        </p:scale>
        <p:origin x="8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475" cy="355600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5964" y="0"/>
            <a:ext cx="4435475" cy="355600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/>
            </a:lvl1pPr>
          </a:lstStyle>
          <a:p>
            <a:pPr>
              <a:defRPr/>
            </a:pPr>
            <a:fld id="{A72184B1-1503-43F1-9D27-1F5796132118}" type="datetimeFigureOut">
              <a:rPr lang="fr-CH"/>
              <a:pPr>
                <a:defRPr/>
              </a:pPr>
              <a:t>05.09.24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742113"/>
            <a:ext cx="4435475" cy="355600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5964" y="6742113"/>
            <a:ext cx="4435475" cy="355600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/>
            </a:lvl1pPr>
          </a:lstStyle>
          <a:p>
            <a:pPr>
              <a:defRPr/>
            </a:pPr>
            <a:fld id="{83FC6D63-47C9-46D1-80A0-E4E86B54BC2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38635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8" rIns="99033" bIns="4951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1" y="1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8" rIns="99033" bIns="4951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1" y="3371849"/>
            <a:ext cx="81899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8" rIns="99033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701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8" rIns="99033" bIns="4951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1" y="6743701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8" rIns="99033" bIns="4951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8EC5D08-9EB6-4739-8130-40E6123926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84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95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9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8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39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69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515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337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66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14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1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79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0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46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52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48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C1E6-C9D5-418A-8A92-E0E3BD566C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3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F8EE-5B5D-472E-A2F4-CE315BF907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5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9398-0935-47A1-A6E8-B9F14CD9D1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3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A14DF-9626-44E7-AB3F-A27B620D4E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9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2D7E9-DFCA-403F-B44D-89E38FB33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95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197C-D7D1-40D3-8D99-55A2D63EEB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39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D88EE-254A-4EF5-9034-5F9E967AF8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40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7AD41-C11F-48E3-BAC5-E58974AC04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36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E09AE-7DD7-4092-A83F-C55877ECEA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3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73E7-D442-4A88-915D-8BFDF08D2A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70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838E-44A6-4F58-8403-A406701628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1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E16C7-2580-4163-9566-D26DC4D63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23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363E23E-2A0C-4239-9802-AF86650502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Char char="–"/>
        <a:defRPr sz="2000" i="1" u="sng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1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28193" y="1196752"/>
            <a:ext cx="7858125" cy="2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defRPr/>
            </a:pPr>
            <a:endParaRPr lang="fr-CH" sz="3200" b="1" kern="0" dirty="0">
              <a:latin typeface="+mj-lt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defRPr/>
            </a:pPr>
            <a:endParaRPr lang="fr-CH" sz="3200" b="1" kern="0" dirty="0"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defRPr/>
            </a:pPr>
            <a:r>
              <a:rPr lang="fr-CH" sz="3200" b="1" kern="0" dirty="0">
                <a:latin typeface="+mj-lt"/>
              </a:rPr>
              <a:t>Obligations légales (</a:t>
            </a:r>
            <a:r>
              <a:rPr lang="fr-CH" sz="3200" b="1" kern="0" dirty="0" err="1">
                <a:latin typeface="+mj-lt"/>
              </a:rPr>
              <a:t>OChim</a:t>
            </a:r>
            <a:r>
              <a:rPr lang="fr-CH" sz="3200" b="1" kern="0" dirty="0">
                <a:latin typeface="+mj-lt"/>
              </a:rPr>
              <a:t>)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defRPr/>
            </a:pPr>
            <a:r>
              <a:rPr lang="fr-CH" sz="3200" b="1" kern="0" dirty="0">
                <a:latin typeface="+mj-lt"/>
              </a:rPr>
              <a:t>Port des EPI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defRPr/>
            </a:pPr>
            <a:r>
              <a:rPr lang="fr-CH" sz="3200" b="1" kern="0" dirty="0">
                <a:latin typeface="+mj-lt"/>
              </a:rPr>
              <a:t>Equipement de protection-individuel</a:t>
            </a:r>
            <a:endParaRPr lang="fr-FR" sz="3200" dirty="0">
              <a:latin typeface="+mj-lt"/>
            </a:endParaRPr>
          </a:p>
          <a:p>
            <a:pPr>
              <a:defRPr/>
            </a:pPr>
            <a:endParaRPr lang="fr-FR" sz="3200" dirty="0">
              <a:latin typeface="+mj-lt"/>
            </a:endParaRPr>
          </a:p>
          <a:p>
            <a:pPr>
              <a:defRPr/>
            </a:pPr>
            <a:endParaRPr lang="fr-CH" sz="3200" dirty="0">
              <a:latin typeface="+mj-lt"/>
            </a:endParaRPr>
          </a:p>
          <a:p>
            <a:pPr>
              <a:defRPr/>
            </a:pPr>
            <a:r>
              <a:rPr lang="fr-CH" sz="3200" b="1" i="1" kern="0" dirty="0">
                <a:latin typeface="+mj-lt"/>
              </a:rPr>
              <a:t>	</a:t>
            </a:r>
            <a:endParaRPr lang="fr-FR" sz="3200" i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5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10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5FBF3F-C312-7293-F9A7-1CBDE16FC582}"/>
              </a:ext>
            </a:extLst>
          </p:cNvPr>
          <p:cNvSpPr txBox="1"/>
          <p:nvPr/>
        </p:nvSpPr>
        <p:spPr>
          <a:xfrm>
            <a:off x="833656" y="816485"/>
            <a:ext cx="7410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Taille des particules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1" dirty="0"/>
          </a:p>
        </p:txBody>
      </p:sp>
      <p:pic>
        <p:nvPicPr>
          <p:cNvPr id="2" name="Google Shape;182;p19">
            <a:extLst>
              <a:ext uri="{FF2B5EF4-FFF2-40B4-BE49-F238E27FC236}">
                <a16:creationId xmlns:a16="http://schemas.microsoft.com/office/drawing/2014/main" id="{7835A6F7-0BBE-733E-157B-C0124F966B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58" y="1340771"/>
            <a:ext cx="7609686" cy="4176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3BCDA89-2061-8374-5986-20DC0216BF72}"/>
              </a:ext>
            </a:extLst>
          </p:cNvPr>
          <p:cNvCxnSpPr>
            <a:cxnSpLocks/>
          </p:cNvCxnSpPr>
          <p:nvPr/>
        </p:nvCxnSpPr>
        <p:spPr>
          <a:xfrm>
            <a:off x="4139952" y="2216592"/>
            <a:ext cx="0" cy="35519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0DFA016-D5C9-55AE-D236-CE34D8839046}"/>
              </a:ext>
            </a:extLst>
          </p:cNvPr>
          <p:cNvSpPr txBox="1"/>
          <p:nvPr/>
        </p:nvSpPr>
        <p:spPr>
          <a:xfrm>
            <a:off x="4283968" y="5524826"/>
            <a:ext cx="25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Taille arrêtée par FFP2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08B777D-8884-5A75-594C-471923ADBE46}"/>
              </a:ext>
            </a:extLst>
          </p:cNvPr>
          <p:cNvSpPr/>
          <p:nvPr/>
        </p:nvSpPr>
        <p:spPr>
          <a:xfrm>
            <a:off x="1475656" y="4293096"/>
            <a:ext cx="144016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378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11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5FBF3F-C312-7293-F9A7-1CBDE16FC582}"/>
              </a:ext>
            </a:extLst>
          </p:cNvPr>
          <p:cNvSpPr txBox="1"/>
          <p:nvPr/>
        </p:nvSpPr>
        <p:spPr>
          <a:xfrm>
            <a:off x="755576" y="874780"/>
            <a:ext cx="7410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Les voies respiratoires – masque à cartouche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1" dirty="0"/>
          </a:p>
        </p:txBody>
      </p:sp>
      <p:pic>
        <p:nvPicPr>
          <p:cNvPr id="15" name="Google Shape;227;p25" descr="IMGP3972">
            <a:extLst>
              <a:ext uri="{FF2B5EF4-FFF2-40B4-BE49-F238E27FC236}">
                <a16:creationId xmlns:a16="http://schemas.microsoft.com/office/drawing/2014/main" id="{B1DA4A1D-2A86-0F4E-5592-B5FD8C0C16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2072" y="2279577"/>
            <a:ext cx="230425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F8F9899-2FF2-7102-9FBA-0E6EED14F31F}"/>
              </a:ext>
            </a:extLst>
          </p:cNvPr>
          <p:cNvSpPr txBox="1"/>
          <p:nvPr/>
        </p:nvSpPr>
        <p:spPr>
          <a:xfrm>
            <a:off x="974264" y="1336445"/>
            <a:ext cx="6766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Seul, le masque à cartouche permet de se protéger contre les </a:t>
            </a:r>
            <a:r>
              <a:rPr lang="fr-FR" sz="1800" dirty="0">
                <a:solidFill>
                  <a:srgbClr val="C00000"/>
                </a:solidFill>
              </a:rPr>
              <a:t>vapeurs</a:t>
            </a:r>
            <a:r>
              <a:rPr lang="fr-FR" sz="1800" dirty="0"/>
              <a:t> et les poussières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8FC24C9-31E2-4804-3A58-CDF51EDE6249}"/>
              </a:ext>
            </a:extLst>
          </p:cNvPr>
          <p:cNvSpPr txBox="1"/>
          <p:nvPr/>
        </p:nvSpPr>
        <p:spPr>
          <a:xfrm>
            <a:off x="838200" y="2765049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La cartouche comprend un </a:t>
            </a:r>
            <a:r>
              <a:rPr lang="fr-FR" sz="1800" b="1" dirty="0">
                <a:solidFill>
                  <a:srgbClr val="C00000"/>
                </a:solidFill>
                <a:latin typeface="+mn-lt"/>
                <a:ea typeface="Century Gothic"/>
                <a:cs typeface="Century Gothic"/>
                <a:sym typeface="Century Gothic"/>
              </a:rPr>
              <a:t>filtre</a:t>
            </a:r>
            <a:r>
              <a:rPr lang="fr-FR" sz="1800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 ou une combinaison de filtres qui permettent de se </a:t>
            </a:r>
            <a:r>
              <a:rPr lang="fr-FR" sz="1800" b="1" dirty="0">
                <a:solidFill>
                  <a:srgbClr val="C00000"/>
                </a:solidFill>
                <a:latin typeface="+mn-lt"/>
                <a:ea typeface="Century Gothic"/>
                <a:cs typeface="Century Gothic"/>
                <a:sym typeface="Century Gothic"/>
              </a:rPr>
              <a:t>protéger</a:t>
            </a:r>
            <a:r>
              <a:rPr lang="fr-FR" sz="1800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 vis-à-vis de différentes catégories de particules (solide, liquide) et de </a:t>
            </a:r>
            <a:r>
              <a:rPr lang="fr-FR" sz="1800" b="1" dirty="0">
                <a:solidFill>
                  <a:srgbClr val="C00000"/>
                </a:solidFill>
                <a:latin typeface="+mn-lt"/>
                <a:ea typeface="Century Gothic"/>
                <a:cs typeface="Century Gothic"/>
                <a:sym typeface="Century Gothic"/>
              </a:rPr>
              <a:t>gaz</a:t>
            </a:r>
            <a:r>
              <a:rPr lang="fr-FR" sz="1800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 ou </a:t>
            </a:r>
            <a:r>
              <a:rPr lang="fr-FR" sz="1800" b="1" dirty="0">
                <a:solidFill>
                  <a:srgbClr val="C00000"/>
                </a:solidFill>
                <a:latin typeface="+mn-lt"/>
                <a:ea typeface="Century Gothic"/>
                <a:cs typeface="Century Gothic"/>
                <a:sym typeface="Century Gothic"/>
              </a:rPr>
              <a:t>vapeur</a:t>
            </a:r>
            <a:r>
              <a:rPr lang="fr-FR" sz="1800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.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70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12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5FBF3F-C312-7293-F9A7-1CBDE16FC582}"/>
              </a:ext>
            </a:extLst>
          </p:cNvPr>
          <p:cNvSpPr txBox="1"/>
          <p:nvPr/>
        </p:nvSpPr>
        <p:spPr>
          <a:xfrm>
            <a:off x="755576" y="874780"/>
            <a:ext cx="7410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Types de filtres pour cartouche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Il y en aura dans les laboratoires de chimie de synthèse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1" dirty="0"/>
          </a:p>
        </p:txBody>
      </p:sp>
      <p:grpSp>
        <p:nvGrpSpPr>
          <p:cNvPr id="7" name="Google Shape;235;p26">
            <a:extLst>
              <a:ext uri="{FF2B5EF4-FFF2-40B4-BE49-F238E27FC236}">
                <a16:creationId xmlns:a16="http://schemas.microsoft.com/office/drawing/2014/main" id="{90B0652C-E5BD-5CB1-94A4-65559EE7F8CF}"/>
              </a:ext>
            </a:extLst>
          </p:cNvPr>
          <p:cNvGrpSpPr/>
          <p:nvPr/>
        </p:nvGrpSpPr>
        <p:grpSpPr>
          <a:xfrm>
            <a:off x="605895" y="1791234"/>
            <a:ext cx="8002413" cy="3528392"/>
            <a:chOff x="530027" y="1556792"/>
            <a:chExt cx="4587875" cy="2789238"/>
          </a:xfrm>
        </p:grpSpPr>
        <p:sp>
          <p:nvSpPr>
            <p:cNvPr id="8" name="Google Shape;236;p26">
              <a:extLst>
                <a:ext uri="{FF2B5EF4-FFF2-40B4-BE49-F238E27FC236}">
                  <a16:creationId xmlns:a16="http://schemas.microsoft.com/office/drawing/2014/main" id="{6602E406-7B8A-1DE9-DE2D-7C560EA61811}"/>
                </a:ext>
              </a:extLst>
            </p:cNvPr>
            <p:cNvSpPr/>
            <p:nvPr/>
          </p:nvSpPr>
          <p:spPr>
            <a:xfrm>
              <a:off x="536377" y="2285455"/>
              <a:ext cx="4572000" cy="304800"/>
            </a:xfrm>
            <a:prstGeom prst="rect">
              <a:avLst/>
            </a:prstGeom>
            <a:gradFill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0"/>
            </a:gradFill>
            <a:ln w="12700" cap="flat" cmpd="sng">
              <a:solidFill>
                <a:srgbClr val="66666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7F7F7F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Type B</a:t>
              </a:r>
              <a:r>
                <a:rPr lang="fr-F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gaz et vapeurs inorganiques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37;p26">
              <a:extLst>
                <a:ext uri="{FF2B5EF4-FFF2-40B4-BE49-F238E27FC236}">
                  <a16:creationId xmlns:a16="http://schemas.microsoft.com/office/drawing/2014/main" id="{A480CCAC-AF26-3243-7CAF-F5E27C8855B6}"/>
                </a:ext>
              </a:extLst>
            </p:cNvPr>
            <p:cNvSpPr/>
            <p:nvPr/>
          </p:nvSpPr>
          <p:spPr>
            <a:xfrm>
              <a:off x="536377" y="2637880"/>
              <a:ext cx="4572000" cy="306387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Type E:</a:t>
              </a:r>
              <a:r>
                <a:rPr lang="fr-F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gaz et vapeurs acides (dioxyde de sulfure)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38;p26">
              <a:extLst>
                <a:ext uri="{FF2B5EF4-FFF2-40B4-BE49-F238E27FC236}">
                  <a16:creationId xmlns:a16="http://schemas.microsoft.com/office/drawing/2014/main" id="{2D4998A0-4ADC-2E31-3B8B-9F9C2835E34A}"/>
                </a:ext>
              </a:extLst>
            </p:cNvPr>
            <p:cNvSpPr/>
            <p:nvPr/>
          </p:nvSpPr>
          <p:spPr>
            <a:xfrm>
              <a:off x="530027" y="2987130"/>
              <a:ext cx="4572000" cy="304800"/>
            </a:xfrm>
            <a:prstGeom prst="rect">
              <a:avLst/>
            </a:prstGeom>
            <a:gradFill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0"/>
            </a:gradFill>
            <a:ln w="12700" cap="flat" cmpd="sng">
              <a:solidFill>
                <a:srgbClr val="9BBB5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Type K:</a:t>
              </a:r>
              <a:r>
                <a:rPr lang="fr-F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ammoniacs et dérivés de l’ammoniac organique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39;p26">
              <a:extLst>
                <a:ext uri="{FF2B5EF4-FFF2-40B4-BE49-F238E27FC236}">
                  <a16:creationId xmlns:a16="http://schemas.microsoft.com/office/drawing/2014/main" id="{C525190B-4579-5BA4-0E79-E73958347449}"/>
                </a:ext>
              </a:extLst>
            </p:cNvPr>
            <p:cNvSpPr/>
            <p:nvPr/>
          </p:nvSpPr>
          <p:spPr>
            <a:xfrm>
              <a:off x="537965" y="1915567"/>
              <a:ext cx="4572000" cy="306388"/>
            </a:xfrm>
            <a:prstGeom prst="rect">
              <a:avLst/>
            </a:prstGeom>
            <a:gradFill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0"/>
            </a:gradFill>
            <a:ln w="12700" cap="flat" cmpd="sng">
              <a:solidFill>
                <a:srgbClr val="F7964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Type A</a:t>
              </a:r>
              <a:r>
                <a:rPr lang="fr-FR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fr-FR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produits organiques d’un point d’ébullition inférieur à 65°C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40;p26">
              <a:extLst>
                <a:ext uri="{FF2B5EF4-FFF2-40B4-BE49-F238E27FC236}">
                  <a16:creationId xmlns:a16="http://schemas.microsoft.com/office/drawing/2014/main" id="{90D2A80A-B938-211C-C243-C39F26A13CF4}"/>
                </a:ext>
              </a:extLst>
            </p:cNvPr>
            <p:cNvGrpSpPr/>
            <p:nvPr/>
          </p:nvGrpSpPr>
          <p:grpSpPr>
            <a:xfrm>
              <a:off x="537965" y="3325267"/>
              <a:ext cx="4572000" cy="306388"/>
              <a:chOff x="1220" y="14448"/>
              <a:chExt cx="7202" cy="555"/>
            </a:xfrm>
          </p:grpSpPr>
          <p:grpSp>
            <p:nvGrpSpPr>
              <p:cNvPr id="25" name="Google Shape;241;p26">
                <a:extLst>
                  <a:ext uri="{FF2B5EF4-FFF2-40B4-BE49-F238E27FC236}">
                    <a16:creationId xmlns:a16="http://schemas.microsoft.com/office/drawing/2014/main" id="{AB046D69-82F5-F009-9440-047556F719B2}"/>
                  </a:ext>
                </a:extLst>
              </p:cNvPr>
              <p:cNvGrpSpPr/>
              <p:nvPr/>
            </p:nvGrpSpPr>
            <p:grpSpPr>
              <a:xfrm>
                <a:off x="1220" y="14460"/>
                <a:ext cx="7201" cy="543"/>
                <a:chOff x="1225" y="14448"/>
                <a:chExt cx="7201" cy="543"/>
              </a:xfrm>
            </p:grpSpPr>
            <p:grpSp>
              <p:nvGrpSpPr>
                <p:cNvPr id="28" name="Google Shape;242;p26">
                  <a:extLst>
                    <a:ext uri="{FF2B5EF4-FFF2-40B4-BE49-F238E27FC236}">
                      <a16:creationId xmlns:a16="http://schemas.microsoft.com/office/drawing/2014/main" id="{365ABD90-D7B9-4065-94A7-57F450E53B3B}"/>
                    </a:ext>
                  </a:extLst>
                </p:cNvPr>
                <p:cNvGrpSpPr/>
                <p:nvPr/>
              </p:nvGrpSpPr>
              <p:grpSpPr>
                <a:xfrm>
                  <a:off x="1225" y="14460"/>
                  <a:ext cx="7196" cy="520"/>
                  <a:chOff x="1226" y="14460"/>
                  <a:chExt cx="7196" cy="520"/>
                </a:xfrm>
              </p:grpSpPr>
              <p:sp>
                <p:nvSpPr>
                  <p:cNvPr id="31" name="Google Shape;243;p26">
                    <a:extLst>
                      <a:ext uri="{FF2B5EF4-FFF2-40B4-BE49-F238E27FC236}">
                        <a16:creationId xmlns:a16="http://schemas.microsoft.com/office/drawing/2014/main" id="{A07873E2-EF4A-E465-2731-B30392DA5E5F}"/>
                      </a:ext>
                    </a:extLst>
                  </p:cNvPr>
                  <p:cNvSpPr/>
                  <p:nvPr/>
                </p:nvSpPr>
                <p:spPr>
                  <a:xfrm>
                    <a:off x="1247" y="14460"/>
                    <a:ext cx="7175" cy="24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244;p26">
                    <a:extLst>
                      <a:ext uri="{FF2B5EF4-FFF2-40B4-BE49-F238E27FC236}">
                        <a16:creationId xmlns:a16="http://schemas.microsoft.com/office/drawing/2014/main" id="{C262BD5A-437E-6C17-C205-449296405B9E}"/>
                      </a:ext>
                    </a:extLst>
                  </p:cNvPr>
                  <p:cNvSpPr/>
                  <p:nvPr/>
                </p:nvSpPr>
                <p:spPr>
                  <a:xfrm>
                    <a:off x="1226" y="14736"/>
                    <a:ext cx="7176" cy="24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29" name="Google Shape;245;p26">
                  <a:extLst>
                    <a:ext uri="{FF2B5EF4-FFF2-40B4-BE49-F238E27FC236}">
                      <a16:creationId xmlns:a16="http://schemas.microsoft.com/office/drawing/2014/main" id="{B90618E0-C0E2-AE34-82E2-31BEF226D4E9}"/>
                    </a:ext>
                  </a:extLst>
                </p:cNvPr>
                <p:cNvCxnSpPr/>
                <p:nvPr/>
              </p:nvCxnSpPr>
              <p:spPr>
                <a:xfrm>
                  <a:off x="1229" y="14991"/>
                  <a:ext cx="7197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246;p26">
                  <a:extLst>
                    <a:ext uri="{FF2B5EF4-FFF2-40B4-BE49-F238E27FC236}">
                      <a16:creationId xmlns:a16="http://schemas.microsoft.com/office/drawing/2014/main" id="{D2B69B33-F1AE-C908-A8DF-CD3CF7C6D4FA}"/>
                    </a:ext>
                  </a:extLst>
                </p:cNvPr>
                <p:cNvCxnSpPr/>
                <p:nvPr/>
              </p:nvCxnSpPr>
              <p:spPr>
                <a:xfrm>
                  <a:off x="1253" y="14448"/>
                  <a:ext cx="71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6" name="Google Shape;247;p26">
                <a:extLst>
                  <a:ext uri="{FF2B5EF4-FFF2-40B4-BE49-F238E27FC236}">
                    <a16:creationId xmlns:a16="http://schemas.microsoft.com/office/drawing/2014/main" id="{FD24AAA6-E274-D59E-5A4D-7A8D1A202CFF}"/>
                  </a:ext>
                </a:extLst>
              </p:cNvPr>
              <p:cNvCxnSpPr/>
              <p:nvPr/>
            </p:nvCxnSpPr>
            <p:spPr>
              <a:xfrm rot="10800000">
                <a:off x="1225" y="14448"/>
                <a:ext cx="9" cy="5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48;p26">
                <a:extLst>
                  <a:ext uri="{FF2B5EF4-FFF2-40B4-BE49-F238E27FC236}">
                    <a16:creationId xmlns:a16="http://schemas.microsoft.com/office/drawing/2014/main" id="{16D4622E-BB69-C222-9979-37863B207AF0}"/>
                  </a:ext>
                </a:extLst>
              </p:cNvPr>
              <p:cNvCxnSpPr/>
              <p:nvPr/>
            </p:nvCxnSpPr>
            <p:spPr>
              <a:xfrm rot="10800000" flipH="1">
                <a:off x="8421" y="14460"/>
                <a:ext cx="1" cy="52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" name="Google Shape;249;p26">
              <a:extLst>
                <a:ext uri="{FF2B5EF4-FFF2-40B4-BE49-F238E27FC236}">
                  <a16:creationId xmlns:a16="http://schemas.microsoft.com/office/drawing/2014/main" id="{9015CC02-E4A3-A3AA-5910-AB9B366935E9}"/>
                </a:ext>
              </a:extLst>
            </p:cNvPr>
            <p:cNvGrpSpPr/>
            <p:nvPr/>
          </p:nvGrpSpPr>
          <p:grpSpPr>
            <a:xfrm>
              <a:off x="541140" y="3684042"/>
              <a:ext cx="4572000" cy="306388"/>
              <a:chOff x="1541" y="15792"/>
              <a:chExt cx="7200" cy="555"/>
            </a:xfrm>
          </p:grpSpPr>
          <p:cxnSp>
            <p:nvCxnSpPr>
              <p:cNvPr id="18" name="Google Shape;250;p26">
                <a:extLst>
                  <a:ext uri="{FF2B5EF4-FFF2-40B4-BE49-F238E27FC236}">
                    <a16:creationId xmlns:a16="http://schemas.microsoft.com/office/drawing/2014/main" id="{782086C1-FD6C-F6F2-2288-CA2CCE6D8C20}"/>
                  </a:ext>
                </a:extLst>
              </p:cNvPr>
              <p:cNvCxnSpPr/>
              <p:nvPr/>
            </p:nvCxnSpPr>
            <p:spPr>
              <a:xfrm rot="10800000">
                <a:off x="1541" y="15792"/>
                <a:ext cx="0" cy="5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51;p26">
                <a:extLst>
                  <a:ext uri="{FF2B5EF4-FFF2-40B4-BE49-F238E27FC236}">
                    <a16:creationId xmlns:a16="http://schemas.microsoft.com/office/drawing/2014/main" id="{D55AC01E-5141-85D9-F982-C26DBC534A45}"/>
                  </a:ext>
                </a:extLst>
              </p:cNvPr>
              <p:cNvCxnSpPr/>
              <p:nvPr/>
            </p:nvCxnSpPr>
            <p:spPr>
              <a:xfrm rot="10800000" flipH="1">
                <a:off x="8740" y="15804"/>
                <a:ext cx="1" cy="52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52;p26">
                <a:extLst>
                  <a:ext uri="{FF2B5EF4-FFF2-40B4-BE49-F238E27FC236}">
                    <a16:creationId xmlns:a16="http://schemas.microsoft.com/office/drawing/2014/main" id="{6CAB4A09-7082-964F-FB37-09943BB13FAD}"/>
                  </a:ext>
                </a:extLst>
              </p:cNvPr>
              <p:cNvCxnSpPr/>
              <p:nvPr/>
            </p:nvCxnSpPr>
            <p:spPr>
              <a:xfrm>
                <a:off x="1543" y="16347"/>
                <a:ext cx="719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53;p26">
                <a:extLst>
                  <a:ext uri="{FF2B5EF4-FFF2-40B4-BE49-F238E27FC236}">
                    <a16:creationId xmlns:a16="http://schemas.microsoft.com/office/drawing/2014/main" id="{064BF9FC-EA83-A802-8813-1817C7634B87}"/>
                  </a:ext>
                </a:extLst>
              </p:cNvPr>
              <p:cNvCxnSpPr/>
              <p:nvPr/>
            </p:nvCxnSpPr>
            <p:spPr>
              <a:xfrm>
                <a:off x="1567" y="15804"/>
                <a:ext cx="71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3" name="Google Shape;254;p26">
                <a:extLst>
                  <a:ext uri="{FF2B5EF4-FFF2-40B4-BE49-F238E27FC236}">
                    <a16:creationId xmlns:a16="http://schemas.microsoft.com/office/drawing/2014/main" id="{B14ADBB4-2F78-BCAC-1FF4-2F7197A2336A}"/>
                  </a:ext>
                </a:extLst>
              </p:cNvPr>
              <p:cNvSpPr/>
              <p:nvPr/>
            </p:nvSpPr>
            <p:spPr>
              <a:xfrm>
                <a:off x="1560" y="15816"/>
                <a:ext cx="7175" cy="244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55;p26">
                <a:extLst>
                  <a:ext uri="{FF2B5EF4-FFF2-40B4-BE49-F238E27FC236}">
                    <a16:creationId xmlns:a16="http://schemas.microsoft.com/office/drawing/2014/main" id="{EB2B753F-97CA-E0C5-CCE9-0BA64D1AFC10}"/>
                  </a:ext>
                </a:extLst>
              </p:cNvPr>
              <p:cNvSpPr/>
              <p:nvPr/>
            </p:nvSpPr>
            <p:spPr>
              <a:xfrm>
                <a:off x="1632" y="16092"/>
                <a:ext cx="6996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256;p26">
              <a:extLst>
                <a:ext uri="{FF2B5EF4-FFF2-40B4-BE49-F238E27FC236}">
                  <a16:creationId xmlns:a16="http://schemas.microsoft.com/office/drawing/2014/main" id="{B7D4A93A-2789-5AF4-0385-E8233115EEC0}"/>
                </a:ext>
              </a:extLst>
            </p:cNvPr>
            <p:cNvSpPr/>
            <p:nvPr/>
          </p:nvSpPr>
          <p:spPr>
            <a:xfrm>
              <a:off x="545902" y="4041230"/>
              <a:ext cx="4572000" cy="3048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57;p26">
              <a:extLst>
                <a:ext uri="{FF2B5EF4-FFF2-40B4-BE49-F238E27FC236}">
                  <a16:creationId xmlns:a16="http://schemas.microsoft.com/office/drawing/2014/main" id="{9EB8C06A-54B3-614C-BEDA-54FDC988A6C0}"/>
                </a:ext>
              </a:extLst>
            </p:cNvPr>
            <p:cNvSpPr/>
            <p:nvPr/>
          </p:nvSpPr>
          <p:spPr>
            <a:xfrm>
              <a:off x="539552" y="1556792"/>
              <a:ext cx="4572000" cy="306388"/>
            </a:xfrm>
            <a:prstGeom prst="rect">
              <a:avLst/>
            </a:prstGeom>
            <a:gradFill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0"/>
            </a:gradFill>
            <a:ln w="12700" cap="flat" cmpd="sng">
              <a:solidFill>
                <a:srgbClr val="F7964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Type A</a:t>
              </a:r>
              <a:r>
                <a:rPr lang="fr-FR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gaz et vapeurs organiques d’un point d’ébullition supérieur à 65°C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258;p26">
            <a:extLst>
              <a:ext uri="{FF2B5EF4-FFF2-40B4-BE49-F238E27FC236}">
                <a16:creationId xmlns:a16="http://schemas.microsoft.com/office/drawing/2014/main" id="{4C56BB94-F5E3-AFBE-4FD1-A80EE29F366E}"/>
              </a:ext>
            </a:extLst>
          </p:cNvPr>
          <p:cNvSpPr/>
          <p:nvPr/>
        </p:nvSpPr>
        <p:spPr>
          <a:xfrm>
            <a:off x="608043" y="4014190"/>
            <a:ext cx="2488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Hg-P3:</a:t>
            </a: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mercure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59;p26">
            <a:extLst>
              <a:ext uri="{FF2B5EF4-FFF2-40B4-BE49-F238E27FC236}">
                <a16:creationId xmlns:a16="http://schemas.microsoft.com/office/drawing/2014/main" id="{6B7DBEC8-9802-08B1-F650-89CC4007FF7E}"/>
              </a:ext>
            </a:extLst>
          </p:cNvPr>
          <p:cNvSpPr/>
          <p:nvPr/>
        </p:nvSpPr>
        <p:spPr>
          <a:xfrm>
            <a:off x="608043" y="4446238"/>
            <a:ext cx="3211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NO-P3:</a:t>
            </a: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oxydes d'azote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60;p26">
            <a:extLst>
              <a:ext uri="{FF2B5EF4-FFF2-40B4-BE49-F238E27FC236}">
                <a16:creationId xmlns:a16="http://schemas.microsoft.com/office/drawing/2014/main" id="{5EF7A8E4-78F0-508E-889A-BF4FF5A4D616}"/>
              </a:ext>
            </a:extLst>
          </p:cNvPr>
          <p:cNvSpPr/>
          <p:nvPr/>
        </p:nvSpPr>
        <p:spPr>
          <a:xfrm>
            <a:off x="680051" y="4909702"/>
            <a:ext cx="35402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CO:</a:t>
            </a: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monoxyde de carbone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19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460375"/>
          </a:xfrm>
        </p:spPr>
        <p:txBody>
          <a:bodyPr/>
          <a:lstStyle/>
          <a:p>
            <a:pPr eaLnBrk="1" hangingPunct="1"/>
            <a:r>
              <a:rPr lang="fr-CH" sz="1800" dirty="0">
                <a:solidFill>
                  <a:srgbClr val="FF0000"/>
                </a:solidFill>
              </a:rPr>
              <a:t>5.5 Protection individuelle – le gant de laboratoire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 Equipement de protection	              </a:t>
            </a:r>
            <a:fld id="{A4BB9A47-56F4-4CBE-A0ED-D473BFFC7DB5}" type="slidenum">
              <a:rPr lang="fr-CH" sz="1600" b="1">
                <a:solidFill>
                  <a:srgbClr val="9966FF"/>
                </a:solidFill>
              </a:rPr>
              <a:pPr/>
              <a:t>13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2" name="Picture 741" descr="IMGP3998">
            <a:extLst>
              <a:ext uri="{FF2B5EF4-FFF2-40B4-BE49-F238E27FC236}">
                <a16:creationId xmlns:a16="http://schemas.microsoft.com/office/drawing/2014/main" id="{3AEEC616-98D0-40F9-892F-B5CA082E23FF}"/>
              </a:ext>
            </a:extLst>
          </p:cNvPr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063816" y="1192617"/>
            <a:ext cx="1872208" cy="1440160"/>
          </a:xfrm>
          <a:prstGeom prst="rect">
            <a:avLst/>
          </a:prstGeom>
          <a:noFill/>
        </p:spPr>
      </p:pic>
      <p:pic>
        <p:nvPicPr>
          <p:cNvPr id="3" name="Picture 294">
            <a:extLst>
              <a:ext uri="{FF2B5EF4-FFF2-40B4-BE49-F238E27FC236}">
                <a16:creationId xmlns:a16="http://schemas.microsoft.com/office/drawing/2014/main" id="{109867F6-6D95-744E-480B-50C847C0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936" y="1231995"/>
            <a:ext cx="2020685" cy="1512168"/>
          </a:xfrm>
          <a:prstGeom prst="rect">
            <a:avLst/>
          </a:prstGeom>
          <a:noFill/>
        </p:spPr>
      </p:pic>
      <p:pic>
        <p:nvPicPr>
          <p:cNvPr id="4" name="Picture 739" descr="IMGP3994">
            <a:extLst>
              <a:ext uri="{FF2B5EF4-FFF2-40B4-BE49-F238E27FC236}">
                <a16:creationId xmlns:a16="http://schemas.microsoft.com/office/drawing/2014/main" id="{D6DED1E9-0D92-EF93-5EF0-D845272A3648}"/>
              </a:ext>
            </a:extLst>
          </p:cNvPr>
          <p:cNvPicPr/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6865174" y="1211328"/>
            <a:ext cx="1880883" cy="1440160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9F53EBD-9485-7421-D08F-0AB8BA61E7E5}"/>
              </a:ext>
            </a:extLst>
          </p:cNvPr>
          <p:cNvSpPr txBox="1"/>
          <p:nvPr/>
        </p:nvSpPr>
        <p:spPr>
          <a:xfrm>
            <a:off x="1922007" y="3350072"/>
            <a:ext cx="553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Gants épais = gants réutilisables </a:t>
            </a:r>
            <a:r>
              <a:rPr lang="fr-CH" sz="1600" dirty="0">
                <a:latin typeface="Century Gothic" panose="020B0502020202020204" pitchFamily="34" charset="0"/>
              </a:rPr>
              <a:t>(liste non </a:t>
            </a:r>
            <a:r>
              <a:rPr lang="fr-CH" sz="1600" dirty="0" err="1">
                <a:latin typeface="Century Gothic" panose="020B0502020202020204" pitchFamily="34" charset="0"/>
              </a:rPr>
              <a:t>exhautive</a:t>
            </a:r>
            <a:r>
              <a:rPr lang="fr-CH" sz="1600" dirty="0">
                <a:latin typeface="Century Gothic" panose="020B0502020202020204" pitchFamily="34" charset="0"/>
              </a:rPr>
              <a:t>)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731095-3591-D8E1-9A7B-621F8BA34B05}"/>
              </a:ext>
            </a:extLst>
          </p:cNvPr>
          <p:cNvSpPr txBox="1"/>
          <p:nvPr/>
        </p:nvSpPr>
        <p:spPr>
          <a:xfrm>
            <a:off x="1361020" y="2811023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latin typeface="Century Gothic" panose="020B0502020202020204" pitchFamily="34" charset="0"/>
              </a:rPr>
              <a:t>latex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70587E-2D48-CB8B-F6AF-2B07E5A4BB09}"/>
              </a:ext>
            </a:extLst>
          </p:cNvPr>
          <p:cNvSpPr txBox="1"/>
          <p:nvPr/>
        </p:nvSpPr>
        <p:spPr>
          <a:xfrm>
            <a:off x="4645342" y="2679728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>
                <a:latin typeface="Century Gothic" panose="020B0502020202020204" pitchFamily="34" charset="0"/>
              </a:rPr>
              <a:t>nitrile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5F30D8-B4D3-D91B-E682-6945D9EE3C46}"/>
              </a:ext>
            </a:extLst>
          </p:cNvPr>
          <p:cNvSpPr txBox="1"/>
          <p:nvPr/>
        </p:nvSpPr>
        <p:spPr>
          <a:xfrm>
            <a:off x="7219370" y="2771498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latin typeface="Century Gothic" panose="020B0502020202020204" pitchFamily="34" charset="0"/>
              </a:rPr>
              <a:t>vinyle</a:t>
            </a:r>
          </a:p>
        </p:txBody>
      </p:sp>
      <p:pic>
        <p:nvPicPr>
          <p:cNvPr id="9" name="Picture 744" descr="IMGP3984">
            <a:extLst>
              <a:ext uri="{FF2B5EF4-FFF2-40B4-BE49-F238E27FC236}">
                <a16:creationId xmlns:a16="http://schemas.microsoft.com/office/drawing/2014/main" id="{3020EB25-55CB-3C00-B80C-0AA428F4E4FE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5118" y="3768088"/>
            <a:ext cx="2016224" cy="1440160"/>
          </a:xfrm>
          <a:prstGeom prst="rect">
            <a:avLst/>
          </a:prstGeom>
          <a:noFill/>
        </p:spPr>
      </p:pic>
      <p:pic>
        <p:nvPicPr>
          <p:cNvPr id="10" name="Picture 742" descr="IMGP3951">
            <a:extLst>
              <a:ext uri="{FF2B5EF4-FFF2-40B4-BE49-F238E27FC236}">
                <a16:creationId xmlns:a16="http://schemas.microsoft.com/office/drawing/2014/main" id="{DACA2536-6AC5-E0A6-3E63-2DAACE9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5972" y="3773698"/>
            <a:ext cx="1953568" cy="1460776"/>
          </a:xfrm>
          <a:prstGeom prst="rect">
            <a:avLst/>
          </a:prstGeom>
          <a:noFill/>
        </p:spPr>
      </p:pic>
      <p:pic>
        <p:nvPicPr>
          <p:cNvPr id="12" name="Picture 745" descr="IMGP3955">
            <a:extLst>
              <a:ext uri="{FF2B5EF4-FFF2-40B4-BE49-F238E27FC236}">
                <a16:creationId xmlns:a16="http://schemas.microsoft.com/office/drawing/2014/main" id="{650B877C-2ACA-DEB4-625C-33797AB3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6930038" y="3840096"/>
            <a:ext cx="1927273" cy="1440160"/>
          </a:xfrm>
          <a:prstGeom prst="rect">
            <a:avLst/>
          </a:prstGeom>
          <a:noFill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5639F73-3258-4497-6A92-4AE31485E4EE}"/>
              </a:ext>
            </a:extLst>
          </p:cNvPr>
          <p:cNvSpPr txBox="1"/>
          <p:nvPr/>
        </p:nvSpPr>
        <p:spPr>
          <a:xfrm>
            <a:off x="1338383" y="5369709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latin typeface="Century Gothic" panose="020B0502020202020204" pitchFamily="34" charset="0"/>
              </a:rPr>
              <a:t>Néoprène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5FDBAD-D8E7-654C-C1E9-1317269C794A}"/>
              </a:ext>
            </a:extLst>
          </p:cNvPr>
          <p:cNvSpPr txBox="1"/>
          <p:nvPr/>
        </p:nvSpPr>
        <p:spPr>
          <a:xfrm>
            <a:off x="4516184" y="533764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>
                <a:latin typeface="Century Gothic" panose="020B0502020202020204" pitchFamily="34" charset="0"/>
              </a:rPr>
              <a:t>nitrile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2B98BE-1E15-51CE-0932-3F16449F6BE6}"/>
              </a:ext>
            </a:extLst>
          </p:cNvPr>
          <p:cNvSpPr txBox="1"/>
          <p:nvPr/>
        </p:nvSpPr>
        <p:spPr>
          <a:xfrm>
            <a:off x="7403904" y="5288583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latin typeface="Century Gothic" panose="020B0502020202020204" pitchFamily="34" charset="0"/>
              </a:rPr>
              <a:t>butyle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B6E91B-2F61-22BA-EA44-DC368516174C}"/>
              </a:ext>
            </a:extLst>
          </p:cNvPr>
          <p:cNvSpPr txBox="1"/>
          <p:nvPr/>
        </p:nvSpPr>
        <p:spPr>
          <a:xfrm>
            <a:off x="2026587" y="834599"/>
            <a:ext cx="4939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Gants fins = gants jetables </a:t>
            </a:r>
            <a:r>
              <a:rPr lang="fr-CH" sz="1600" dirty="0">
                <a:latin typeface="Century Gothic" panose="020B0502020202020204" pitchFamily="34" charset="0"/>
              </a:rPr>
              <a:t>(liste non </a:t>
            </a:r>
            <a:r>
              <a:rPr lang="fr-CH" sz="1600" dirty="0" err="1">
                <a:latin typeface="Century Gothic" panose="020B0502020202020204" pitchFamily="34" charset="0"/>
              </a:rPr>
              <a:t>exhautive</a:t>
            </a:r>
            <a:r>
              <a:rPr lang="fr-CH" sz="1600" dirty="0">
                <a:latin typeface="Century Gothic" panose="020B0502020202020204" pitchFamily="34" charset="0"/>
              </a:rPr>
              <a:t>) :</a:t>
            </a:r>
          </a:p>
        </p:txBody>
      </p:sp>
    </p:spTree>
    <p:extLst>
      <p:ext uri="{BB962C8B-B14F-4D97-AF65-F5344CB8AC3E}">
        <p14:creationId xmlns:p14="http://schemas.microsoft.com/office/powerpoint/2010/main" val="77126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460375"/>
          </a:xfrm>
        </p:spPr>
        <p:txBody>
          <a:bodyPr/>
          <a:lstStyle/>
          <a:p>
            <a:pPr eaLnBrk="1" hangingPunct="1"/>
            <a:r>
              <a:rPr lang="fr-CH" sz="1800" dirty="0">
                <a:solidFill>
                  <a:srgbClr val="FF0000"/>
                </a:solidFill>
              </a:rPr>
              <a:t>5.5 Protection individuelle – le gant de laboratoire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 Equipement de protection	              </a:t>
            </a:r>
            <a:fld id="{A4BB9A47-56F4-4CBE-A0ED-D473BFFC7DB5}" type="slidenum">
              <a:rPr lang="fr-CH" sz="1600" b="1">
                <a:solidFill>
                  <a:srgbClr val="9966FF"/>
                </a:solidFill>
              </a:rPr>
              <a:pPr/>
              <a:t>14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FBE87-7FF5-568B-D19E-DFF44B43FC4A}"/>
              </a:ext>
            </a:extLst>
          </p:cNvPr>
          <p:cNvSpPr/>
          <p:nvPr/>
        </p:nvSpPr>
        <p:spPr>
          <a:xfrm>
            <a:off x="1025674" y="2060848"/>
            <a:ext cx="7397451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CH" kern="0" dirty="0">
                <a:latin typeface="+mn-lt"/>
                <a:cs typeface="Arial" pitchFamily="34" charset="0"/>
              </a:rPr>
              <a:t>L’UE exige du fabricant que le gant soit testé parmi une liste de 18 substances pouvant être considérées comme référence de 18 classes chimiques (basées sur les groupes fonctionnels).</a:t>
            </a:r>
          </a:p>
          <a:p>
            <a:pPr>
              <a:spcBef>
                <a:spcPct val="20000"/>
              </a:spcBef>
              <a:defRPr/>
            </a:pPr>
            <a:endParaRPr lang="fr-CH" kern="0" dirty="0">
              <a:latin typeface="+mn-lt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CH" kern="0" dirty="0">
                <a:latin typeface="+mn-lt"/>
                <a:cs typeface="Arial" pitchFamily="34" charset="0"/>
              </a:rPr>
              <a:t>Il est testé la perméation, c’est-à-dire le temps mis par une substance pour traverser le matériau du gant = efficacité de la barrière.</a:t>
            </a:r>
          </a:p>
          <a:p>
            <a:pPr>
              <a:spcBef>
                <a:spcPct val="20000"/>
              </a:spcBef>
              <a:defRPr/>
            </a:pPr>
            <a:endParaRPr lang="fr-CH" kern="0" dirty="0">
              <a:latin typeface="+mn-lt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CH" kern="0" dirty="0">
                <a:latin typeface="+mn-lt"/>
                <a:cs typeface="Arial" pitchFamily="34" charset="0"/>
              </a:rPr>
              <a:t>La durée maximale de l’essai est 480 minutes = 8 heures  </a:t>
            </a:r>
            <a:endParaRPr lang="fr-CH" b="1" kern="0" dirty="0">
              <a:latin typeface="+mn-lt"/>
              <a:cs typeface="Arial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FB87D9-D6B8-6D37-EC29-BBA857FACC6B}"/>
              </a:ext>
            </a:extLst>
          </p:cNvPr>
          <p:cNvSpPr txBox="1"/>
          <p:nvPr/>
        </p:nvSpPr>
        <p:spPr>
          <a:xfrm>
            <a:off x="1025674" y="12687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18 chimiques testés </a:t>
            </a:r>
          </a:p>
        </p:txBody>
      </p:sp>
    </p:spTree>
    <p:extLst>
      <p:ext uri="{BB962C8B-B14F-4D97-AF65-F5344CB8AC3E}">
        <p14:creationId xmlns:p14="http://schemas.microsoft.com/office/powerpoint/2010/main" val="164155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460375"/>
          </a:xfrm>
        </p:spPr>
        <p:txBody>
          <a:bodyPr/>
          <a:lstStyle/>
          <a:p>
            <a:pPr eaLnBrk="1" hangingPunct="1"/>
            <a:r>
              <a:rPr lang="fr-CH" sz="1800" dirty="0">
                <a:solidFill>
                  <a:srgbClr val="FF0000"/>
                </a:solidFill>
              </a:rPr>
              <a:t>5.5 Protection individuelle – le gant de laboratoire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 Equipement de protection	              </a:t>
            </a:r>
            <a:fld id="{47070E4A-6811-4F41-AF9F-8614F4B701FA}" type="slidenum">
              <a:rPr lang="fr-CH" sz="1600" b="1">
                <a:solidFill>
                  <a:srgbClr val="9966FF"/>
                </a:solidFill>
              </a:rPr>
              <a:pPr/>
              <a:t>15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642938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CH" sz="2000" kern="0" dirty="0">
                <a:latin typeface="+mn-lt"/>
              </a:rPr>
              <a:t>Classes de substances selon la norme qualité EN 374-3 : </a:t>
            </a:r>
          </a:p>
          <a:p>
            <a:pPr>
              <a:spcBef>
                <a:spcPct val="20000"/>
              </a:spcBef>
              <a:defRPr/>
            </a:pPr>
            <a:r>
              <a:rPr lang="fr-CH" sz="2000" kern="0" dirty="0">
                <a:latin typeface="+mn-lt"/>
              </a:rPr>
              <a:t> </a:t>
            </a:r>
            <a:endParaRPr lang="fr-FR" sz="2000" kern="0" dirty="0">
              <a:latin typeface="+mn-lt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56669"/>
              </p:ext>
            </p:extLst>
          </p:nvPr>
        </p:nvGraphicFramePr>
        <p:xfrm>
          <a:off x="857250" y="1020763"/>
          <a:ext cx="7848599" cy="4816472"/>
        </p:xfrm>
        <a:graphic>
          <a:graphicData uri="http://schemas.openxmlformats.org/drawingml/2006/table">
            <a:tbl>
              <a:tblPr/>
              <a:tblGrid>
                <a:gridCol w="106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Code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b="1">
                          <a:latin typeface="+mn-lt"/>
                          <a:ea typeface="Times New Roman"/>
                          <a:cs typeface="Times New Roman"/>
                        </a:rPr>
                        <a:t>Substance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b="1">
                          <a:latin typeface="+mn-lt"/>
                          <a:ea typeface="Times New Roman"/>
                          <a:cs typeface="Times New Roman"/>
                        </a:rPr>
                        <a:t>Classe de substances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Méthanol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Alcools primaires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Acétone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Cétones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Acétonitrile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Nitriles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dirty="0" err="1">
                          <a:latin typeface="+mn-lt"/>
                          <a:ea typeface="Times New Roman"/>
                          <a:cs typeface="Times New Roman"/>
                        </a:rPr>
                        <a:t>Dichlorométhane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Hydrocarbures chlorés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Sulfure de carbone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Composés organiques contenant du soufre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Toluène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Hydrocarbures aromatiques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Diéthylamine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Amines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Tétrahydrofurane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Ethers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Acétate d'éthyle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Esters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J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n-Heptane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Hydrocarbures saturés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Soude caustique 40%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>
                          <a:latin typeface="+mn-lt"/>
                          <a:ea typeface="Times New Roman"/>
                          <a:cs typeface="Times New Roman"/>
                        </a:rPr>
                        <a:t>Bases inorganiques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Acide sulfurique 96%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Acides inorganiques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460375"/>
          </a:xfrm>
        </p:spPr>
        <p:txBody>
          <a:bodyPr/>
          <a:lstStyle/>
          <a:p>
            <a:pPr eaLnBrk="1" hangingPunct="1"/>
            <a:r>
              <a:rPr lang="fr-CH" sz="1800" dirty="0">
                <a:solidFill>
                  <a:srgbClr val="FF0000"/>
                </a:solidFill>
              </a:rPr>
              <a:t>5.5 Protection individuelle – le gant de laboratoire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 Equipement de protection	              </a:t>
            </a:r>
            <a:fld id="{47070E4A-6811-4F41-AF9F-8614F4B701FA}" type="slidenum">
              <a:rPr lang="fr-CH" sz="1600" b="1">
                <a:solidFill>
                  <a:srgbClr val="9966FF"/>
                </a:solidFill>
              </a:rPr>
              <a:pPr/>
              <a:t>16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620688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CH" sz="2000" kern="0" dirty="0">
                <a:latin typeface="+mn-lt"/>
              </a:rPr>
              <a:t>Classes de substances selon la norme qualité EN 374-3 : </a:t>
            </a:r>
          </a:p>
          <a:p>
            <a:pPr>
              <a:spcBef>
                <a:spcPct val="20000"/>
              </a:spcBef>
              <a:defRPr/>
            </a:pPr>
            <a:r>
              <a:rPr lang="fr-CH" sz="2000" kern="0" dirty="0">
                <a:latin typeface="+mn-lt"/>
              </a:rPr>
              <a:t> </a:t>
            </a:r>
            <a:endParaRPr lang="fr-FR" sz="2000" kern="0" dirty="0">
              <a:latin typeface="+mn-lt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01280"/>
              </p:ext>
            </p:extLst>
          </p:nvPr>
        </p:nvGraphicFramePr>
        <p:xfrm>
          <a:off x="857250" y="1020763"/>
          <a:ext cx="7848599" cy="2453962"/>
        </p:xfrm>
        <a:graphic>
          <a:graphicData uri="http://schemas.openxmlformats.org/drawingml/2006/table">
            <a:tbl>
              <a:tblPr/>
              <a:tblGrid>
                <a:gridCol w="106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Code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b="1">
                          <a:latin typeface="+mn-lt"/>
                          <a:ea typeface="Times New Roman"/>
                          <a:cs typeface="Times New Roman"/>
                        </a:rPr>
                        <a:t>Substance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FR" sz="1800" b="1">
                          <a:latin typeface="+mn-lt"/>
                          <a:ea typeface="Times New Roman"/>
                          <a:cs typeface="Times New Roman"/>
                        </a:rPr>
                        <a:t>Classe de substances</a:t>
                      </a:r>
                      <a:endParaRPr lang="fr-CH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Acide nitrique 65%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Acide HNO</a:t>
                      </a:r>
                      <a:r>
                        <a:rPr lang="fr-CH" sz="1800" baseline="-25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, oxydant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Acide acétique 99%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Acides organiques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Hydroxy d’ammonium 25%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Bases organiques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Peroxyde d’hydrogène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Peroxydes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Acide fluorhydrique 40%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Acides HF, poison cutané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 err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endParaRPr lang="fr-CH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947160" algn="l"/>
                        </a:tabLst>
                        <a:defRPr/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Formaldéhyde 37%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800" dirty="0">
                          <a:latin typeface="+mn-lt"/>
                          <a:ea typeface="Calibri"/>
                          <a:cs typeface="Times New Roman"/>
                        </a:rPr>
                        <a:t>Aldéhydes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1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460375"/>
          </a:xfrm>
        </p:spPr>
        <p:txBody>
          <a:bodyPr/>
          <a:lstStyle/>
          <a:p>
            <a:pPr eaLnBrk="1" hangingPunct="1"/>
            <a:r>
              <a:rPr lang="fr-CH" sz="1800" dirty="0">
                <a:solidFill>
                  <a:srgbClr val="FF0000"/>
                </a:solidFill>
              </a:rPr>
              <a:t>5.5 Protection individuelle – le gant de laboratoire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 Equipement de protection	              </a:t>
            </a:r>
            <a:fld id="{A4BB9A47-56F4-4CBE-A0ED-D473BFFC7DB5}" type="slidenum">
              <a:rPr lang="fr-CH" sz="1600" b="1">
                <a:solidFill>
                  <a:srgbClr val="9966FF"/>
                </a:solidFill>
              </a:rPr>
              <a:pPr/>
              <a:t>17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B53DA1-00BA-260E-88E9-369C9C50556B}"/>
              </a:ext>
            </a:extLst>
          </p:cNvPr>
          <p:cNvSpPr/>
          <p:nvPr/>
        </p:nvSpPr>
        <p:spPr>
          <a:xfrm>
            <a:off x="629867" y="772825"/>
            <a:ext cx="7397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CH" sz="1600" kern="0" dirty="0">
                <a:latin typeface="Century Gothic" panose="020B0502020202020204" pitchFamily="34" charset="0"/>
                <a:cs typeface="Arial" pitchFamily="34" charset="0"/>
              </a:rPr>
              <a:t>Les gants doivent satisfaire à la norme qualité </a:t>
            </a:r>
            <a:r>
              <a:rPr lang="fr-CH" sz="1600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EN 374-1:2016</a:t>
            </a:r>
            <a:r>
              <a:rPr lang="fr-CH" sz="1600" kern="0" dirty="0">
                <a:latin typeface="Century Gothic" panose="020B0502020202020204" pitchFamily="34" charset="0"/>
                <a:cs typeface="Arial" pitchFamily="34" charset="0"/>
              </a:rPr>
              <a:t>. </a:t>
            </a:r>
            <a:r>
              <a:rPr lang="fr-CH" sz="1600" b="1" kern="0" dirty="0">
                <a:latin typeface="Century Gothic" panose="020B0502020202020204" pitchFamily="34" charset="0"/>
                <a:cs typeface="Arial" pitchFamily="34" charset="0"/>
              </a:rPr>
              <a:t>Indication</a:t>
            </a:r>
            <a:r>
              <a:rPr lang="fr-CH" sz="1600" kern="0" dirty="0">
                <a:latin typeface="Century Gothic" panose="020B0502020202020204" pitchFamily="34" charset="0"/>
                <a:cs typeface="Arial" pitchFamily="34" charset="0"/>
              </a:rPr>
              <a:t> sur le </a:t>
            </a:r>
            <a:r>
              <a:rPr lang="fr-CH" sz="1600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gant réutilisable </a:t>
            </a:r>
            <a:r>
              <a:rPr lang="fr-CH" sz="1600" kern="0" dirty="0">
                <a:latin typeface="Century Gothic" panose="020B0502020202020204" pitchFamily="34" charset="0"/>
                <a:cs typeface="Arial" pitchFamily="34" charset="0"/>
              </a:rPr>
              <a:t>ou sur la </a:t>
            </a:r>
            <a:r>
              <a:rPr lang="fr-CH" sz="1600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boîte = gant jetable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F80FB3B-1467-B068-C81E-B233EBEA0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2863"/>
              </p:ext>
            </p:extLst>
          </p:nvPr>
        </p:nvGraphicFramePr>
        <p:xfrm>
          <a:off x="804773" y="1844824"/>
          <a:ext cx="7429917" cy="2508060"/>
        </p:xfrm>
        <a:graphic>
          <a:graphicData uri="http://schemas.openxmlformats.org/drawingml/2006/table">
            <a:tbl>
              <a:tblPr/>
              <a:tblGrid>
                <a:gridCol w="135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2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40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EN 374-1:2016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TYPE A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60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Résistant</a:t>
                      </a:r>
                      <a:r>
                        <a:rPr lang="fr-CH" sz="1600" baseline="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CH" sz="16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contre la pénétration de </a:t>
                      </a:r>
                      <a:r>
                        <a:rPr lang="fr-CH" sz="1600" b="1" baseline="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30 minutes </a:t>
                      </a:r>
                      <a:r>
                        <a:rPr lang="fr-CH" sz="16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pour minimum </a:t>
                      </a:r>
                      <a:r>
                        <a:rPr lang="fr-CH" sz="1600" b="1" baseline="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6 classes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40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EN 374-1:2016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TYPE B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947160" algn="l"/>
                        </a:tabLst>
                        <a:defRPr/>
                      </a:pPr>
                      <a:r>
                        <a:rPr lang="fr-CH" sz="160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Résistant</a:t>
                      </a:r>
                      <a:r>
                        <a:rPr lang="fr-CH" sz="1600" baseline="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CH" sz="16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contre la pénétration de </a:t>
                      </a:r>
                      <a:r>
                        <a:rPr lang="fr-CH" sz="1600" b="1" baseline="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30 minutes </a:t>
                      </a:r>
                      <a:r>
                        <a:rPr lang="fr-CH" sz="16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pour minimum </a:t>
                      </a:r>
                      <a:r>
                        <a:rPr lang="fr-CH" sz="1600" b="1" baseline="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3 classes</a:t>
                      </a:r>
                      <a:endParaRPr lang="fr-CH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40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EN 374-1:2016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TYPE C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r>
                        <a:rPr lang="fr-CH" sz="160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Résistant</a:t>
                      </a:r>
                      <a:r>
                        <a:rPr lang="fr-CH" sz="1600" baseline="0" dirty="0"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fr-CH" sz="16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contre la pénétration de </a:t>
                      </a:r>
                      <a:r>
                        <a:rPr lang="fr-CH" sz="1600" b="1" baseline="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10 minutes </a:t>
                      </a:r>
                      <a:r>
                        <a:rPr lang="fr-CH" sz="16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pour minimum </a:t>
                      </a:r>
                      <a:r>
                        <a:rPr lang="fr-CH" sz="1600" b="1" baseline="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/>
                          <a:cs typeface="Arial" pitchFamily="34" charset="0"/>
                        </a:rPr>
                        <a:t>1 classe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7160" algn="l"/>
                        </a:tabLst>
                      </a:pPr>
                      <a:endParaRPr lang="fr-CH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B5B31B5-C789-F37B-1FED-7031953B6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12" y="1848026"/>
            <a:ext cx="593783" cy="7917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87E9AD-8266-2279-7FF1-CFBBA2C69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05" y="2702999"/>
            <a:ext cx="619599" cy="7917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2D9208-041E-2720-10FE-FFA3150D1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38" y="3527941"/>
            <a:ext cx="663529" cy="7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460375"/>
          </a:xfrm>
        </p:spPr>
        <p:txBody>
          <a:bodyPr/>
          <a:lstStyle/>
          <a:p>
            <a:pPr eaLnBrk="1" hangingPunct="1"/>
            <a:r>
              <a:rPr lang="fr-CH" sz="1800" dirty="0">
                <a:solidFill>
                  <a:srgbClr val="FF0000"/>
                </a:solidFill>
              </a:rPr>
              <a:t>5.5 Protection individuelle – le gant de laboratoire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 Equipement de protection	              </a:t>
            </a:r>
            <a:fld id="{CA1FEA66-5076-480E-A88E-C19F9E7E43D5}" type="slidenum">
              <a:rPr lang="fr-CH" sz="1600" b="1">
                <a:solidFill>
                  <a:srgbClr val="9966FF"/>
                </a:solidFill>
              </a:rPr>
              <a:pPr/>
              <a:t>18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8171F8-C4B4-8F61-8E8B-A4383D409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45" y="1354569"/>
            <a:ext cx="3175000" cy="39624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7A3F03-EAB9-6FE0-415C-409DB4073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0" y="1497110"/>
            <a:ext cx="5101213" cy="2632478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id="{6E751E2F-7493-374F-A24E-942CF2EC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426" y="3335769"/>
            <a:ext cx="647942" cy="60994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CH" sz="1600" dirty="0">
              <a:latin typeface="Century Gothic" panose="020B0502020202020204" pitchFamily="34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CAA57DC1-5ECE-76BD-80BA-FCBB937F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533" y="4145495"/>
            <a:ext cx="957530" cy="68558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CH" sz="1600" dirty="0">
              <a:latin typeface="Century Gothic" panose="020B0502020202020204" pitchFamily="34" charset="0"/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D9D3BA63-7C4E-EC30-535A-4B4B0002D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2330" y="3982885"/>
            <a:ext cx="533235" cy="304706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fr-CH" sz="1600">
              <a:latin typeface="Century Gothic" panose="020B0502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F24AE3-537E-1B54-9350-69B2DAA9DC57}"/>
              </a:ext>
            </a:extLst>
          </p:cNvPr>
          <p:cNvSpPr txBox="1"/>
          <p:nvPr/>
        </p:nvSpPr>
        <p:spPr>
          <a:xfrm>
            <a:off x="4963264" y="4317709"/>
            <a:ext cx="86433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Type 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A6A031-6465-5BB4-8EF1-5EFC783E23A6}"/>
              </a:ext>
            </a:extLst>
          </p:cNvPr>
          <p:cNvSpPr txBox="1"/>
          <p:nvPr/>
        </p:nvSpPr>
        <p:spPr>
          <a:xfrm>
            <a:off x="2057353" y="3982885"/>
            <a:ext cx="8338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Type 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2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E4E170-A284-2EB6-FB7B-285EA3D17F0A}"/>
              </a:ext>
            </a:extLst>
          </p:cNvPr>
          <p:cNvSpPr txBox="1"/>
          <p:nvPr/>
        </p:nvSpPr>
        <p:spPr>
          <a:xfrm>
            <a:off x="755576" y="980727"/>
            <a:ext cx="7272808" cy="277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1800" b="1" dirty="0">
                <a:solidFill>
                  <a:schemeClr val="dk1"/>
                </a:solidFill>
              </a:rPr>
              <a:t>Equipements de Protection Individuelle </a:t>
            </a:r>
            <a:r>
              <a:rPr lang="fr-FR" sz="1800" dirty="0">
                <a:solidFill>
                  <a:schemeClr val="dk1"/>
                </a:solidFill>
              </a:rPr>
              <a:t>(EPI) ou 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1800" b="1" dirty="0">
                <a:solidFill>
                  <a:schemeClr val="dk1"/>
                </a:solidFill>
              </a:rPr>
              <a:t>Equipements de Protection Personnelle </a:t>
            </a:r>
            <a:r>
              <a:rPr lang="fr-FR" sz="1800" dirty="0"/>
              <a:t>(EPP) </a:t>
            </a:r>
            <a:endParaRPr lang="fr-FR" dirty="0"/>
          </a:p>
          <a:p>
            <a:pPr marL="0" lvl="0" indent="101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comprennent </a:t>
            </a:r>
            <a:r>
              <a:rPr lang="fr-FR" sz="1800" b="1" dirty="0">
                <a:solidFill>
                  <a:srgbClr val="C00000"/>
                </a:solidFill>
              </a:rPr>
              <a:t>tout dispositif </a:t>
            </a:r>
            <a:r>
              <a:rPr lang="fr-FR" sz="1800" dirty="0"/>
              <a:t>ou moyen destiné à être porté ou tenu par une personne </a:t>
            </a:r>
            <a:r>
              <a:rPr lang="fr-FR" sz="1800" b="1" dirty="0"/>
              <a:t>pour </a:t>
            </a:r>
            <a:r>
              <a:rPr lang="fr-FR" sz="1800" b="1" dirty="0">
                <a:solidFill>
                  <a:srgbClr val="C00000"/>
                </a:solidFill>
              </a:rPr>
              <a:t>sa</a:t>
            </a:r>
            <a:r>
              <a:rPr lang="fr-FR" sz="1800" b="1" dirty="0"/>
              <a:t> propre protection</a:t>
            </a:r>
            <a:r>
              <a:rPr lang="fr-FR" sz="1800" dirty="0"/>
              <a:t> contre un ou plusieurs dangers menaçant sa santé ou sa sécurité. </a:t>
            </a:r>
            <a:endParaRPr lang="fr-FR" dirty="0"/>
          </a:p>
          <a:p>
            <a:pPr marL="0" lvl="0" indent="101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Diverses ordonnances indiquent quels EPI doivent être mis à disposition des employés et être portés   par ceux-ci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45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3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B93A6F-0E83-CBA7-BD5C-1552CE4CA40A}"/>
              </a:ext>
            </a:extLst>
          </p:cNvPr>
          <p:cNvSpPr txBox="1"/>
          <p:nvPr/>
        </p:nvSpPr>
        <p:spPr>
          <a:xfrm>
            <a:off x="815390" y="620688"/>
            <a:ext cx="740620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Type de matériel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Les EPI vont du casque aux chaussures de sécurité, en passant par les lunettes, les masques de protection respiratoire, les bouchons d’oreille, les gants, les vêtements de protection, etc. 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Ils sont destinés à protéger l’individu contre (en </a:t>
            </a:r>
            <a:r>
              <a:rPr lang="fr-FR" sz="1800" b="1" dirty="0">
                <a:solidFill>
                  <a:srgbClr val="C00000"/>
                </a:solidFill>
              </a:rPr>
              <a:t>rouge</a:t>
            </a:r>
            <a:r>
              <a:rPr lang="fr-FR" sz="1800" dirty="0"/>
              <a:t> = chimiques) :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l’exposition </a:t>
            </a:r>
            <a:r>
              <a:rPr lang="fr-FR" sz="1800" b="1" dirty="0">
                <a:solidFill>
                  <a:srgbClr val="C00000"/>
                </a:solidFill>
              </a:rPr>
              <a:t>cutanée</a:t>
            </a:r>
            <a:r>
              <a:rPr lang="fr-FR" sz="1800" dirty="0"/>
              <a:t> ou </a:t>
            </a:r>
            <a:r>
              <a:rPr lang="fr-FR" sz="1800" b="1" dirty="0">
                <a:solidFill>
                  <a:srgbClr val="C00000"/>
                </a:solidFill>
              </a:rPr>
              <a:t>respiratoire</a:t>
            </a:r>
            <a:r>
              <a:rPr lang="fr-FR" sz="1800" dirty="0"/>
              <a:t>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un </a:t>
            </a:r>
            <a:r>
              <a:rPr lang="fr-FR" sz="1800" b="1" dirty="0">
                <a:solidFill>
                  <a:srgbClr val="C00000"/>
                </a:solidFill>
              </a:rPr>
              <a:t>agent chimique </a:t>
            </a:r>
            <a:r>
              <a:rPr lang="fr-FR" sz="1800" dirty="0"/>
              <a:t>ou biologique,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la chaleur,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les rayonnements,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le bruit,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l’écrasement, un </a:t>
            </a:r>
            <a:r>
              <a:rPr lang="fr-FR" sz="1800" b="1" dirty="0">
                <a:solidFill>
                  <a:srgbClr val="C00000"/>
                </a:solidFill>
              </a:rPr>
              <a:t>choc</a:t>
            </a:r>
            <a:r>
              <a:rPr lang="fr-FR" sz="1800" dirty="0"/>
              <a:t>,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l’électrocution... </a:t>
            </a:r>
          </a:p>
        </p:txBody>
      </p:sp>
    </p:spTree>
    <p:extLst>
      <p:ext uri="{BB962C8B-B14F-4D97-AF65-F5344CB8AC3E}">
        <p14:creationId xmlns:p14="http://schemas.microsoft.com/office/powerpoint/2010/main" val="257760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4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5FBF3F-C312-7293-F9A7-1CBDE16FC582}"/>
              </a:ext>
            </a:extLst>
          </p:cNvPr>
          <p:cNvSpPr txBox="1"/>
          <p:nvPr/>
        </p:nvSpPr>
        <p:spPr>
          <a:xfrm>
            <a:off x="833656" y="816485"/>
            <a:ext cx="741075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Type de matériel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De manière à assurer une qualité suffisante, l’UE a édicté:</a:t>
            </a:r>
            <a:endParaRPr lang="fr-FR" dirty="0"/>
          </a:p>
          <a:p>
            <a:pPr marL="0" lvl="0" indent="101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le </a:t>
            </a:r>
            <a:r>
              <a:rPr lang="fr-FR" sz="1800" b="1" dirty="0"/>
              <a:t>Règlement 2016/425 </a:t>
            </a:r>
            <a:endParaRPr lang="fr-FR" dirty="0"/>
          </a:p>
          <a:p>
            <a:pPr marL="0" lvl="0" indent="101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qui a pour objectifs d'assurer que tous les EPI commerciaux respectent des standards européens harmonisés de qualité et de performance.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La Suisse reprend tel quel le droit européen :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Ordonnance sur les EPI </a:t>
            </a:r>
            <a:r>
              <a:rPr lang="fr-FR" sz="1800" dirty="0"/>
              <a:t>(OEPI, art. 1) (930.115)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55508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5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5FBF3F-C312-7293-F9A7-1CBDE16FC582}"/>
              </a:ext>
            </a:extLst>
          </p:cNvPr>
          <p:cNvSpPr txBox="1"/>
          <p:nvPr/>
        </p:nvSpPr>
        <p:spPr>
          <a:xfrm>
            <a:off x="833656" y="816485"/>
            <a:ext cx="741075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Niveaux de protection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Les EPI sont classés en 3 catégories (annexe I, Règlement 2016/425) :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1800" b="1" i="1" dirty="0">
                <a:solidFill>
                  <a:schemeClr val="dk1"/>
                </a:solidFill>
              </a:rPr>
              <a:t>Catégorie I</a:t>
            </a:r>
            <a:r>
              <a:rPr lang="fr-FR" sz="1800" b="1" dirty="0">
                <a:solidFill>
                  <a:schemeClr val="dk1"/>
                </a:solidFill>
              </a:rPr>
              <a:t> </a:t>
            </a:r>
            <a:r>
              <a:rPr lang="fr-FR" sz="1800" dirty="0"/>
              <a:t>: contre des </a:t>
            </a:r>
            <a:r>
              <a:rPr lang="fr-FR" sz="1800" b="1" dirty="0">
                <a:solidFill>
                  <a:srgbClr val="C00000"/>
                </a:solidFill>
              </a:rPr>
              <a:t>risques minimaux</a:t>
            </a:r>
            <a:r>
              <a:rPr lang="fr-FR" sz="1800" dirty="0"/>
              <a:t>.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L’utilisateur peut juger par lui-même de l'efficacité contre des risques dont les effets peuvent être perçus suffisamment tôt. 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    (ex. lunettes de soleil, gants de jardinage, produits d’entretien peu   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     nocifs, surface chaude ≤ 50°C, condition météo non extrême).</a:t>
            </a:r>
            <a:endParaRPr lang="fr-FR" dirty="0"/>
          </a:p>
          <a:p>
            <a:pPr marL="0" lvl="0" indent="101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1800" b="1" i="1" dirty="0">
                <a:solidFill>
                  <a:schemeClr val="dk1"/>
                </a:solidFill>
              </a:rPr>
              <a:t>Catégorie II</a:t>
            </a:r>
            <a:r>
              <a:rPr lang="fr-FR" sz="1800" b="1" dirty="0">
                <a:solidFill>
                  <a:schemeClr val="dk1"/>
                </a:solidFill>
              </a:rPr>
              <a:t> </a:t>
            </a:r>
            <a:r>
              <a:rPr lang="fr-FR" sz="1800" dirty="0"/>
              <a:t>: risques autres que ceux des catégories I et III. La majorité des EPI rentrent dans cette catégorie.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23505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6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5FBF3F-C312-7293-F9A7-1CBDE16FC582}"/>
              </a:ext>
            </a:extLst>
          </p:cNvPr>
          <p:cNvSpPr txBox="1"/>
          <p:nvPr/>
        </p:nvSpPr>
        <p:spPr>
          <a:xfrm>
            <a:off x="833656" y="816485"/>
            <a:ext cx="7410752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Niveaux de protection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1800" b="1" i="1" dirty="0">
                <a:solidFill>
                  <a:schemeClr val="dk1"/>
                </a:solidFill>
              </a:rPr>
              <a:t>Catégorie III</a:t>
            </a:r>
            <a:r>
              <a:rPr lang="fr-FR" sz="1800" b="1" dirty="0">
                <a:solidFill>
                  <a:schemeClr val="dk1"/>
                </a:solidFill>
              </a:rPr>
              <a:t> </a:t>
            </a:r>
            <a:r>
              <a:rPr lang="fr-FR" sz="1800" dirty="0"/>
              <a:t>: risques qui peuvent avoir des conséquences très graves comme la </a:t>
            </a:r>
            <a:r>
              <a:rPr lang="fr-FR" sz="1800" b="1" dirty="0">
                <a:solidFill>
                  <a:srgbClr val="C00000"/>
                </a:solidFill>
              </a:rPr>
              <a:t>mort</a:t>
            </a:r>
            <a:r>
              <a:rPr lang="fr-FR" sz="1800" dirty="0"/>
              <a:t> ou des </a:t>
            </a:r>
            <a:r>
              <a:rPr lang="fr-FR" sz="1800" b="1" dirty="0">
                <a:solidFill>
                  <a:srgbClr val="C00000"/>
                </a:solidFill>
              </a:rPr>
              <a:t>dommages irréversibles pour la santé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fr-FR" sz="1800" b="1" dirty="0">
                <a:solidFill>
                  <a:srgbClr val="C00000"/>
                </a:solidFill>
              </a:rPr>
              <a:t>L'utilisateur ne peut déceler par lui-même </a:t>
            </a:r>
            <a:endParaRPr lang="fr-FR"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fr-FR" sz="1800" b="1" dirty="0">
                <a:solidFill>
                  <a:srgbClr val="C00000"/>
                </a:solidFill>
              </a:rPr>
              <a:t>et suffisamment tôt des effets immédiats.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24052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460375"/>
          </a:xfrm>
        </p:spPr>
        <p:txBody>
          <a:bodyPr/>
          <a:lstStyle/>
          <a:p>
            <a:pPr eaLnBrk="1" hangingPunct="1"/>
            <a:r>
              <a:rPr lang="fr-CH" sz="1800" dirty="0">
                <a:solidFill>
                  <a:srgbClr val="FF0000"/>
                </a:solidFill>
              </a:rPr>
              <a:t>5.5 Protection individuelle – le gant de laboratoire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 Equipement de protection	              </a:t>
            </a:r>
            <a:fld id="{A4BB9A47-56F4-4CBE-A0ED-D473BFFC7DB5}" type="slidenum">
              <a:rPr lang="fr-CH" sz="1600" b="1">
                <a:solidFill>
                  <a:srgbClr val="9966FF"/>
                </a:solidFill>
              </a:rPr>
              <a:pPr/>
              <a:t>7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714375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CH" kern="0" dirty="0">
                <a:latin typeface="+mn-lt"/>
              </a:rPr>
              <a:t>Protection contre des dangers pour la santé</a:t>
            </a:r>
          </a:p>
          <a:p>
            <a:pPr>
              <a:spcBef>
                <a:spcPct val="20000"/>
              </a:spcBef>
              <a:defRPr/>
            </a:pPr>
            <a:endParaRPr lang="fr-CH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fr-CH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fr-CH" kern="0" dirty="0">
                <a:latin typeface="+mn-lt"/>
              </a:rPr>
              <a:t> </a:t>
            </a:r>
            <a:endParaRPr lang="fr-FR" kern="0" dirty="0">
              <a:latin typeface="+mn-l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36F918-B2D4-E84A-9D23-CB109C2FE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00" y="1123256"/>
            <a:ext cx="3635984" cy="4896544"/>
          </a:xfrm>
        </p:spPr>
        <p:txBody>
          <a:bodyPr>
            <a:normAutofit/>
          </a:bodyPr>
          <a:lstStyle/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endParaRPr lang="fr-FR" sz="1800" b="0" i="0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endParaRPr lang="fr-FR" sz="1800"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0" i="0" dirty="0"/>
              <a:t>Se protéger signifie mettre une </a:t>
            </a:r>
            <a:r>
              <a:rPr lang="fr-FR" sz="1800" b="0" i="0" dirty="0">
                <a:solidFill>
                  <a:srgbClr val="C00000"/>
                </a:solidFill>
              </a:rPr>
              <a:t>barrière</a:t>
            </a:r>
            <a:r>
              <a:rPr lang="fr-FR" sz="1800" b="0" i="0" dirty="0"/>
              <a:t> entre la substance et une ou plusieurs voies de pénétration dans l'organisme.</a:t>
            </a:r>
            <a:endParaRPr lang="fr-FR" sz="1100" b="0" i="0" dirty="0"/>
          </a:p>
          <a:p>
            <a:pPr marL="0" lvl="0" indent="101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0" i="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0" i="0" dirty="0"/>
              <a:t>Les 3 Voies de pénétration de chimique : </a:t>
            </a:r>
            <a:endParaRPr lang="fr-FR" sz="1100" b="0" i="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0" i="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0" i="0" dirty="0"/>
              <a:t>….et protection des yeux</a:t>
            </a:r>
            <a:endParaRPr lang="fr-FR" sz="1100" b="0" i="0" dirty="0"/>
          </a:p>
        </p:txBody>
      </p:sp>
      <p:pic>
        <p:nvPicPr>
          <p:cNvPr id="2" name="Google Shape;119;p12">
            <a:extLst>
              <a:ext uri="{FF2B5EF4-FFF2-40B4-BE49-F238E27FC236}">
                <a16:creationId xmlns:a16="http://schemas.microsoft.com/office/drawing/2014/main" id="{D1D1BAC7-B507-3C8A-EBBB-8B4C78EAF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8781" y="1322858"/>
            <a:ext cx="3031819" cy="405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0;p12" descr="skull_45">
            <a:extLst>
              <a:ext uri="{FF2B5EF4-FFF2-40B4-BE49-F238E27FC236}">
                <a16:creationId xmlns:a16="http://schemas.microsoft.com/office/drawing/2014/main" id="{DFCC2B43-8362-53E4-FF8D-AAF43CC080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28491">
            <a:off x="1170973" y="4882991"/>
            <a:ext cx="612775" cy="61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1;p12" descr="X:\enseignants\jean-luc\Cours Législation au laboratoire\3 Chimique\SGH\Symboles\silhouet_45.tif">
            <a:extLst>
              <a:ext uri="{FF2B5EF4-FFF2-40B4-BE49-F238E27FC236}">
                <a16:creationId xmlns:a16="http://schemas.microsoft.com/office/drawing/2014/main" id="{A496B6E9-3AB0-05BE-89B7-CFAD8845B6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613427">
            <a:off x="2289229" y="4913843"/>
            <a:ext cx="606425" cy="60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2;p12" descr="X:\enseignants\jean-luc\Cours Législation au laboratoire\3 Chimique\SGH\Symboles\acid_45.tif">
            <a:extLst>
              <a:ext uri="{FF2B5EF4-FFF2-40B4-BE49-F238E27FC236}">
                <a16:creationId xmlns:a16="http://schemas.microsoft.com/office/drawing/2014/main" id="{90635A50-6741-F74D-F716-9A1E648C249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51697">
            <a:off x="3310838" y="4926486"/>
            <a:ext cx="668338" cy="67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8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5FBF3F-C312-7293-F9A7-1CBDE16FC582}"/>
              </a:ext>
            </a:extLst>
          </p:cNvPr>
          <p:cNvSpPr txBox="1"/>
          <p:nvPr/>
        </p:nvSpPr>
        <p:spPr>
          <a:xfrm>
            <a:off x="833656" y="816485"/>
            <a:ext cx="7410752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Dangers recensés de catégorie III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257168" lvl="0" indent="-257168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fr-FR" sz="1800" b="1" dirty="0">
                <a:solidFill>
                  <a:srgbClr val="C00000"/>
                </a:solidFill>
              </a:rPr>
              <a:t>substance dangereuse pour la santé</a:t>
            </a:r>
            <a:r>
              <a:rPr lang="fr-FR" sz="1800" dirty="0"/>
              <a:t>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atmosphère pauvre en oxygène,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agent biologique nocif,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radiation ionisante,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température &gt; 100°C ou &lt; -50°C,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haute tension,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travail en hauteur,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coupure par scie,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jet haute pression,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bruit nocif, noyade, </a:t>
            </a:r>
            <a:endParaRPr lang="fr-FR" dirty="0"/>
          </a:p>
          <a:p>
            <a:pPr marL="257168" lvl="0" indent="-257168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blessure par balle ou couteau.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fr-FR" sz="18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1" dirty="0"/>
          </a:p>
        </p:txBody>
      </p:sp>
      <p:pic>
        <p:nvPicPr>
          <p:cNvPr id="2" name="Google Shape;78;p7" descr="X:\enseignants\jean-luc\Cours Législation au laboratoire\3 Chimique\SGH\Symboles\silhouet_45.tif">
            <a:extLst>
              <a:ext uri="{FF2B5EF4-FFF2-40B4-BE49-F238E27FC236}">
                <a16:creationId xmlns:a16="http://schemas.microsoft.com/office/drawing/2014/main" id="{690B8642-AED4-675C-48F1-386D1BEA60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13427">
            <a:off x="6080796" y="853039"/>
            <a:ext cx="496134" cy="49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9;p7" descr="skull_45">
            <a:extLst>
              <a:ext uri="{FF2B5EF4-FFF2-40B4-BE49-F238E27FC236}">
                <a16:creationId xmlns:a16="http://schemas.microsoft.com/office/drawing/2014/main" id="{5304CDA7-7145-C4A6-41D8-81E8634E09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28491">
            <a:off x="5394938" y="848682"/>
            <a:ext cx="492205" cy="49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;p7" descr="X:\enseignants\jean-luc\Cours Législation au laboratoire\3 Chimique\SGH\Symboles\acid_45.tif">
            <a:extLst>
              <a:ext uri="{FF2B5EF4-FFF2-40B4-BE49-F238E27FC236}">
                <a16:creationId xmlns:a16="http://schemas.microsoft.com/office/drawing/2014/main" id="{5B4F66E0-B324-1AA5-1590-B3B81637EBC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751697">
            <a:off x="6768743" y="844138"/>
            <a:ext cx="519861" cy="522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94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1600" b="1">
                <a:solidFill>
                  <a:srgbClr val="9966FF"/>
                </a:solidFill>
              </a:rPr>
              <a:t>Législation du travail au laboratoire - OChim 				</a:t>
            </a:r>
            <a:fld id="{8859B97A-BA3E-44DE-BDD1-AE0A5605D78B}" type="slidenum">
              <a:rPr lang="fr-CH" sz="1600" b="1">
                <a:solidFill>
                  <a:srgbClr val="9966FF"/>
                </a:solidFill>
              </a:rPr>
              <a:pPr/>
              <a:t>9</a:t>
            </a:fld>
            <a:endParaRPr lang="fr-FR" sz="1600" b="1">
              <a:solidFill>
                <a:srgbClr val="9966FF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38200" y="6019800"/>
            <a:ext cx="784860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5FBF3F-C312-7293-F9A7-1CBDE16FC582}"/>
              </a:ext>
            </a:extLst>
          </p:cNvPr>
          <p:cNvSpPr txBox="1"/>
          <p:nvPr/>
        </p:nvSpPr>
        <p:spPr>
          <a:xfrm>
            <a:off x="833656" y="816485"/>
            <a:ext cx="7410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b="1" dirty="0"/>
              <a:t>Les voies respiratoires – DEMI-MASQUE FFP2</a:t>
            </a:r>
            <a:endParaRPr lang="fr-F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b="1" dirty="0"/>
          </a:p>
        </p:txBody>
      </p:sp>
      <p:pic>
        <p:nvPicPr>
          <p:cNvPr id="2" name="Google Shape;190;p20">
            <a:extLst>
              <a:ext uri="{FF2B5EF4-FFF2-40B4-BE49-F238E27FC236}">
                <a16:creationId xmlns:a16="http://schemas.microsoft.com/office/drawing/2014/main" id="{E2F228C5-FCB3-A3A0-F528-9ABF4B5DD3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283" r="5338" b="14890"/>
          <a:stretch/>
        </p:blipFill>
        <p:spPr>
          <a:xfrm>
            <a:off x="6228184" y="2996952"/>
            <a:ext cx="216024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1;p20">
            <a:extLst>
              <a:ext uri="{FF2B5EF4-FFF2-40B4-BE49-F238E27FC236}">
                <a16:creationId xmlns:a16="http://schemas.microsoft.com/office/drawing/2014/main" id="{82A6C908-39B8-E236-29DD-C1C9392220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895" r="12609"/>
          <a:stretch/>
        </p:blipFill>
        <p:spPr>
          <a:xfrm>
            <a:off x="6228183" y="1752931"/>
            <a:ext cx="2160241" cy="15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7BE350-C94A-5DEF-9352-67FB19FB04D3}"/>
              </a:ext>
            </a:extLst>
          </p:cNvPr>
          <p:cNvSpPr txBox="1"/>
          <p:nvPr/>
        </p:nvSpPr>
        <p:spPr>
          <a:xfrm>
            <a:off x="833656" y="2258076"/>
            <a:ext cx="6024345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Offre une protection contre 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  les solides, 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  les liquides à base d’eau, 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  les aérosols à base d’huile, 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-FR" sz="1800" dirty="0"/>
              <a:t>Cette classification suit la norme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fr-FR" sz="1800" dirty="0">
                <a:solidFill>
                  <a:schemeClr val="tx1"/>
                </a:solidFill>
              </a:rPr>
              <a:t>  </a:t>
            </a:r>
            <a:r>
              <a:rPr lang="fr-FR" sz="1800" dirty="0">
                <a:solidFill>
                  <a:srgbClr val="C00000"/>
                </a:solidFill>
              </a:rPr>
              <a:t>EN149</a:t>
            </a:r>
            <a:r>
              <a:rPr lang="fr-FR" sz="1800" dirty="0"/>
              <a:t>:2001 + </a:t>
            </a:r>
            <a:r>
              <a:rPr lang="fr-FR" sz="1800" dirty="0">
                <a:solidFill>
                  <a:srgbClr val="C00000"/>
                </a:solidFill>
              </a:rPr>
              <a:t>A1</a:t>
            </a:r>
            <a:r>
              <a:rPr lang="fr-FR" sz="1800" dirty="0"/>
              <a:t>:2009</a:t>
            </a:r>
            <a:endParaRPr lang="fr-FR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endParaRPr lang="fr-FR" sz="1800" dirty="0"/>
          </a:p>
          <a:p>
            <a:pPr marL="285750" indent="-285750">
              <a:spcBef>
                <a:spcPts val="320"/>
              </a:spcBef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C00000"/>
                </a:solidFill>
              </a:rPr>
              <a:t>EN149</a:t>
            </a:r>
            <a:r>
              <a:rPr lang="fr-FR" sz="1800" dirty="0"/>
              <a:t> = qualité de filtration: FFP1, FFP2 ou FFP3 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fr-FR" sz="1800" dirty="0">
                <a:solidFill>
                  <a:srgbClr val="C00000"/>
                </a:solidFill>
              </a:rPr>
              <a:t>  A1</a:t>
            </a:r>
            <a:r>
              <a:rPr lang="fr-FR" sz="1800" dirty="0"/>
              <a:t> = durée d’utilisation: </a:t>
            </a:r>
            <a:r>
              <a:rPr lang="fr-FR" sz="1800" dirty="0">
                <a:solidFill>
                  <a:srgbClr val="C00000"/>
                </a:solidFill>
              </a:rPr>
              <a:t>NR</a:t>
            </a:r>
            <a:r>
              <a:rPr lang="fr-FR" sz="1800" dirty="0"/>
              <a:t> = non réutilisable = 1j max.</a:t>
            </a:r>
            <a:endParaRPr lang="fr-FR" dirty="0"/>
          </a:p>
          <a:p>
            <a:pPr marL="28582" lvl="0" indent="-2858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800" dirty="0"/>
              <a:t>  </a:t>
            </a:r>
            <a:r>
              <a:rPr lang="fr-FR" sz="1800" dirty="0">
                <a:solidFill>
                  <a:srgbClr val="C00000"/>
                </a:solidFill>
              </a:rPr>
              <a:t>R</a:t>
            </a:r>
            <a:r>
              <a:rPr lang="fr-FR" sz="1800" dirty="0"/>
              <a:t> = utilisable plus d’une journée </a:t>
            </a:r>
            <a:r>
              <a:rPr lang="fr-FR" sz="1800" b="1" dirty="0">
                <a:solidFill>
                  <a:srgbClr val="C00000"/>
                </a:solidFill>
              </a:rPr>
              <a:t>après</a:t>
            </a:r>
            <a:r>
              <a:rPr lang="fr-FR" sz="1800" dirty="0"/>
              <a:t> nettoyage !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278F8F-32BC-5F70-8C44-B94726DBCE31}"/>
              </a:ext>
            </a:extLst>
          </p:cNvPr>
          <p:cNvCxnSpPr/>
          <p:nvPr/>
        </p:nvCxnSpPr>
        <p:spPr>
          <a:xfrm>
            <a:off x="5796136" y="1566262"/>
            <a:ext cx="2736304" cy="33960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15BF20D-0652-742B-096F-8E99EA0327A1}"/>
              </a:ext>
            </a:extLst>
          </p:cNvPr>
          <p:cNvCxnSpPr>
            <a:cxnSpLocks/>
          </p:cNvCxnSpPr>
          <p:nvPr/>
        </p:nvCxnSpPr>
        <p:spPr>
          <a:xfrm flipV="1">
            <a:off x="5940152" y="1490063"/>
            <a:ext cx="2670448" cy="31845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FD51735-45D3-BB97-DE92-14E38811A865}"/>
              </a:ext>
            </a:extLst>
          </p:cNvPr>
          <p:cNvSpPr txBox="1"/>
          <p:nvPr/>
        </p:nvSpPr>
        <p:spPr>
          <a:xfrm>
            <a:off x="611560" y="1727503"/>
            <a:ext cx="542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AUCUNE PROTECTION CONTRE LES VAPEURS</a:t>
            </a:r>
          </a:p>
        </p:txBody>
      </p:sp>
    </p:spTree>
    <p:extLst>
      <p:ext uri="{BB962C8B-B14F-4D97-AF65-F5344CB8AC3E}">
        <p14:creationId xmlns:p14="http://schemas.microsoft.com/office/powerpoint/2010/main" val="1433903522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24628</TotalTime>
  <Words>1249</Words>
  <Application>Microsoft Macintosh PowerPoint</Application>
  <PresentationFormat>Affichage à l'écran (4:3)</PresentationFormat>
  <Paragraphs>227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Times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5.5 Protection individuelle – le gant de laboratoire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5.5 Protection individuelle – le gant de laboratoire</vt:lpstr>
      <vt:lpstr>5.5 Protection individuelle – le gant de laboratoire</vt:lpstr>
      <vt:lpstr>5.5 Protection individuelle – le gant de laboratoire</vt:lpstr>
      <vt:lpstr>5.5 Protection individuelle – le gant de laboratoire</vt:lpstr>
      <vt:lpstr>5.5 Protection individuelle – le gant de laboratoire</vt:lpstr>
      <vt:lpstr>5.5 Protection individuelle – le gant de laboratoire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Les bases légales suisses</dc:title>
  <dc:creator>Jean-Luc Marendaz</dc:creator>
  <cp:lastModifiedBy>Jean-Luc Marendaz</cp:lastModifiedBy>
  <cp:revision>1149</cp:revision>
  <cp:lastPrinted>2016-02-19T09:05:36Z</cp:lastPrinted>
  <dcterms:created xsi:type="dcterms:W3CDTF">2005-11-06T15:42:37Z</dcterms:created>
  <dcterms:modified xsi:type="dcterms:W3CDTF">2024-09-05T13:20:19Z</dcterms:modified>
</cp:coreProperties>
</file>